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269" r:id="rId4"/>
    <p:sldId id="271" r:id="rId5"/>
    <p:sldId id="309" r:id="rId6"/>
    <p:sldId id="270" r:id="rId7"/>
    <p:sldId id="310" r:id="rId8"/>
    <p:sldId id="314" r:id="rId9"/>
    <p:sldId id="258" r:id="rId10"/>
    <p:sldId id="259" r:id="rId11"/>
    <p:sldId id="280" r:id="rId12"/>
    <p:sldId id="281" r:id="rId13"/>
    <p:sldId id="369" r:id="rId14"/>
    <p:sldId id="282" r:id="rId15"/>
    <p:sldId id="283" r:id="rId16"/>
    <p:sldId id="284" r:id="rId17"/>
    <p:sldId id="371" r:id="rId18"/>
    <p:sldId id="285" r:id="rId19"/>
    <p:sldId id="286" r:id="rId20"/>
    <p:sldId id="287" r:id="rId21"/>
    <p:sldId id="288" r:id="rId22"/>
    <p:sldId id="372" r:id="rId23"/>
    <p:sldId id="289" r:id="rId24"/>
    <p:sldId id="291" r:id="rId25"/>
    <p:sldId id="290" r:id="rId26"/>
    <p:sldId id="373" r:id="rId27"/>
    <p:sldId id="292" r:id="rId28"/>
    <p:sldId id="293" r:id="rId29"/>
    <p:sldId id="294" r:id="rId30"/>
    <p:sldId id="295" r:id="rId31"/>
    <p:sldId id="297" r:id="rId32"/>
    <p:sldId id="296" r:id="rId33"/>
    <p:sldId id="299" r:id="rId34"/>
    <p:sldId id="298" r:id="rId35"/>
    <p:sldId id="374" r:id="rId36"/>
    <p:sldId id="305" r:id="rId37"/>
    <p:sldId id="306" r:id="rId38"/>
    <p:sldId id="307" r:id="rId39"/>
    <p:sldId id="315" r:id="rId40"/>
    <p:sldId id="319" r:id="rId41"/>
    <p:sldId id="300" r:id="rId42"/>
    <p:sldId id="376" r:id="rId43"/>
    <p:sldId id="302" r:id="rId44"/>
    <p:sldId id="303" r:id="rId45"/>
    <p:sldId id="304" r:id="rId46"/>
    <p:sldId id="308" r:id="rId47"/>
    <p:sldId id="355" r:id="rId48"/>
    <p:sldId id="322" r:id="rId49"/>
    <p:sldId id="317" r:id="rId50"/>
    <p:sldId id="318" r:id="rId51"/>
    <p:sldId id="377" r:id="rId52"/>
    <p:sldId id="379" r:id="rId53"/>
    <p:sldId id="378" r:id="rId54"/>
    <p:sldId id="380" r:id="rId55"/>
    <p:sldId id="321" r:id="rId56"/>
    <p:sldId id="311" r:id="rId57"/>
    <p:sldId id="323" r:id="rId58"/>
    <p:sldId id="326" r:id="rId59"/>
    <p:sldId id="325" r:id="rId60"/>
    <p:sldId id="328" r:id="rId61"/>
    <p:sldId id="330" r:id="rId62"/>
    <p:sldId id="331" r:id="rId63"/>
    <p:sldId id="334" r:id="rId64"/>
    <p:sldId id="332" r:id="rId65"/>
    <p:sldId id="333" r:id="rId66"/>
    <p:sldId id="335" r:id="rId67"/>
    <p:sldId id="336" r:id="rId68"/>
    <p:sldId id="337" r:id="rId69"/>
    <p:sldId id="338" r:id="rId70"/>
    <p:sldId id="339" r:id="rId71"/>
    <p:sldId id="340" r:id="rId72"/>
    <p:sldId id="342" r:id="rId73"/>
    <p:sldId id="341" r:id="rId74"/>
    <p:sldId id="320" r:id="rId75"/>
    <p:sldId id="343" r:id="rId76"/>
    <p:sldId id="344" r:id="rId77"/>
    <p:sldId id="346" r:id="rId78"/>
    <p:sldId id="347" r:id="rId79"/>
    <p:sldId id="348" r:id="rId80"/>
    <p:sldId id="349" r:id="rId81"/>
    <p:sldId id="350" r:id="rId82"/>
    <p:sldId id="351" r:id="rId83"/>
    <p:sldId id="345" r:id="rId84"/>
    <p:sldId id="353" r:id="rId85"/>
    <p:sldId id="358" r:id="rId86"/>
    <p:sldId id="359" r:id="rId87"/>
    <p:sldId id="360" r:id="rId88"/>
    <p:sldId id="363" r:id="rId89"/>
    <p:sldId id="362" r:id="rId90"/>
    <p:sldId id="364" r:id="rId91"/>
    <p:sldId id="365" r:id="rId92"/>
    <p:sldId id="366" r:id="rId93"/>
    <p:sldId id="367" r:id="rId94"/>
    <p:sldId id="368" r:id="rId95"/>
    <p:sldId id="361" r:id="rId96"/>
    <p:sldId id="375" r:id="rId9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715AC-92EB-4FFE-8286-F40B4DB75061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FC8B8-60F4-4E8B-A564-FDF01B2F7DA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7E8B4-1B2B-4C3A-851C-7A4A6C3E1E22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0BBAA-C970-43BF-9215-D0A85D1A297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E456D-7D2D-499E-BCD7-F2E2529850F1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A545-0260-4DB2-9FCC-505D8C00B02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4841D-AE19-4659-A1E5-1D680D4D3D50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0BBB9-2017-41DD-88FC-9EA1FD7247DC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2934F-8619-4CBE-9DEF-C124C40F1AC4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3BF9B-F6C2-4E72-B8F8-1FE7F1C7305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8190E-7692-4AC0-817F-12F1E233253A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B3998-2673-4023-A3F1-F49FF0369FD9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905DE-5EA4-4EEA-A46D-F2896D30FBE0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B58E9-DAC3-4156-A3BD-74BE1891886A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0E3CC-A52A-4C80-B014-84B242C4103C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2B2F5-1C89-4C0E-9ED1-87A56D8ECF5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374E0-40A4-42A9-8BF0-4719E3933A7C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645D9-FB2E-4415-BE23-2F7DE08A83A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28F60-17E8-42D2-9F5B-CE0B1AC1FD43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51E52-B2A1-43A6-A7EF-29657F2B05C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F505B1-7500-4ADC-A56B-304EEA69A8F5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F82CF-22AF-4786-9189-3337CD4BABA4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63438238-1A05-4598-8FA1-B2D0DC2E2186}" type="datetimeFigureOut">
              <a:rPr lang="nl-NL"/>
              <a:pPr>
                <a:defRPr/>
              </a:pPr>
              <a:t>8-12-2013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EA5E317-E78E-4727-9985-363FDB1C3CEB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grapefrukt.com/f/games/juicy-breakou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sperjuul.net/text/losttime/" TargetMode="External"/><Relationship Id="rId2" Type="http://schemas.openxmlformats.org/officeDocument/2006/relationships/hyperlink" Target="http://www.lostgarden.com/2012/07/building-tight-game-systems-of-cau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mail2.hva.nl/owa/redir.aspx?C=wgfhp233y0WBn_hFjbG_hVVuntoXq88ITcQ5524agM86qP-N_Vudf-EV0_DWCHiVHWiS1ax3bv8.&amp;URL=http://www.youtube.com/watch?v%3dFy0aCDmgnx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Casual</a:t>
            </a:r>
            <a:r>
              <a:rPr lang="nl-NL" dirty="0" smtClean="0"/>
              <a:t> Games: </a:t>
            </a:r>
            <a:r>
              <a:rPr lang="nl-NL" dirty="0" err="1" smtClean="0"/>
              <a:t>Less</a:t>
            </a:r>
            <a:r>
              <a:rPr lang="nl-NL" dirty="0" smtClean="0"/>
              <a:t> is More</a:t>
            </a:r>
          </a:p>
        </p:txBody>
      </p:sp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mtClean="0"/>
              <a:t>Game Design 2 – lecture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smtClean="0"/>
              <a:t>Stereotypical Hardcore Preferences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7092950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7092950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7092950" y="3789363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7092950" y="458152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Stereotypical Casual Preferences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140200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4140200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4140200" y="3789363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58" name="Rectangle 22"/>
          <p:cNvSpPr>
            <a:spLocks noChangeArrowheads="1"/>
          </p:cNvSpPr>
          <p:nvPr/>
        </p:nvSpPr>
        <p:spPr bwMode="auto">
          <a:xfrm>
            <a:off x="4140200" y="458152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Elements of Casual Game Design</a:t>
            </a:r>
          </a:p>
        </p:txBody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Fiction</a:t>
            </a:r>
          </a:p>
          <a:p>
            <a:r>
              <a:rPr lang="en-US" smtClean="0"/>
              <a:t>Usability</a:t>
            </a:r>
          </a:p>
          <a:p>
            <a:r>
              <a:rPr lang="en-US" smtClean="0"/>
              <a:t>Interruptibility</a:t>
            </a:r>
          </a:p>
          <a:p>
            <a:r>
              <a:rPr lang="en-US" smtClean="0"/>
              <a:t>Difficulty and Punishment</a:t>
            </a:r>
          </a:p>
          <a:p>
            <a:r>
              <a:rPr lang="en-US" smtClean="0"/>
              <a:t>Juiciness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/>
          <a:lstStyle/>
          <a:p>
            <a:r>
              <a:rPr lang="nl-NL" dirty="0" err="1" smtClean="0"/>
              <a:t>Fiction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>
            <a:lum bright="12000" contrast="-12000"/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563938" y="3213100"/>
            <a:ext cx="4751387" cy="2160588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Negative fiction: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Situations you would run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away from in real-life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11188" y="836613"/>
            <a:ext cx="4751387" cy="2160587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Positive fiction: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Situations you would feel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comfortable in, in real-life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900113" y="220503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Bejeweled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Little fiction: but positive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/>
          <a:lstStyle/>
          <a:p>
            <a:r>
              <a:rPr lang="nl-NL" dirty="0" err="1" smtClean="0"/>
              <a:t>Usability</a:t>
            </a:r>
            <a:endParaRPr lang="nl-N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313" y="44450"/>
            <a:ext cx="12060238" cy="680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900113" y="220503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Usability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Wii Sports: Tennis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775"/>
            <a:ext cx="59055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4563" y="1628775"/>
            <a:ext cx="3119437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“It seems that perfection is reached not when there is nothing left to add, but when there is nothing left to take away.”</a:t>
            </a:r>
          </a:p>
          <a:p>
            <a:pPr>
              <a:buNone/>
            </a:pPr>
            <a:r>
              <a:rPr lang="en-US" dirty="0" smtClean="0"/>
              <a:t>				-Antoine de Saint-</a:t>
            </a:r>
            <a:r>
              <a:rPr lang="en-US" dirty="0" err="1" smtClean="0"/>
              <a:t>Exupéry</a:t>
            </a:r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113" y="260350"/>
            <a:ext cx="11161713" cy="628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68313" y="2924175"/>
            <a:ext cx="4751387" cy="14398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Usability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Virtua Tennis 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8" y="1916113"/>
            <a:ext cx="4191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63575" y="639763"/>
            <a:ext cx="2317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Instruct COM partner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39750" y="119697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Instruct COM partner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787900" y="404813"/>
            <a:ext cx="2317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Instruct COM partner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4859338" y="98107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Instruct COM partner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11188" y="2852738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Move / Aim /</a:t>
            </a:r>
          </a:p>
          <a:p>
            <a:r>
              <a:rPr lang="en-US"/>
              <a:t>Aftertouch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684213" y="40052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Move / Aim /</a:t>
            </a:r>
          </a:p>
          <a:p>
            <a:r>
              <a:rPr lang="en-US"/>
              <a:t>Aftertouch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1188" y="2133600"/>
            <a:ext cx="189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Toggle viewpoint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3203575" y="5805488"/>
            <a:ext cx="156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Move camera</a:t>
            </a: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1474788" y="5157788"/>
            <a:ext cx="207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Xbox Guide button</a:t>
            </a:r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795963" y="6092825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Pause game</a:t>
            </a: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6732588" y="2060575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Lob shot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6804025" y="2708275"/>
            <a:ext cx="117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Slice shot</a:t>
            </a: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6804025" y="3357563"/>
            <a:ext cx="117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Slice shot</a:t>
            </a: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6948488" y="3860800"/>
            <a:ext cx="155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Top spin shot</a:t>
            </a:r>
          </a:p>
        </p:txBody>
      </p:sp>
      <p:sp>
        <p:nvSpPr>
          <p:cNvPr id="48147" name="Line 19"/>
          <p:cNvSpPr>
            <a:spLocks noChangeShapeType="1"/>
          </p:cNvSpPr>
          <p:nvPr/>
        </p:nvSpPr>
        <p:spPr bwMode="auto">
          <a:xfrm flipV="1">
            <a:off x="1979613" y="3068638"/>
            <a:ext cx="576262" cy="1444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48" name="Line 20"/>
          <p:cNvSpPr>
            <a:spLocks noChangeShapeType="1"/>
          </p:cNvSpPr>
          <p:nvPr/>
        </p:nvSpPr>
        <p:spPr bwMode="auto">
          <a:xfrm flipV="1">
            <a:off x="2051050" y="4005263"/>
            <a:ext cx="1008063" cy="36036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49" name="Line 21"/>
          <p:cNvSpPr>
            <a:spLocks noChangeShapeType="1"/>
          </p:cNvSpPr>
          <p:nvPr/>
        </p:nvSpPr>
        <p:spPr bwMode="auto">
          <a:xfrm flipV="1">
            <a:off x="3059113" y="3429000"/>
            <a:ext cx="360362" cy="18002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0" name="Line 22"/>
          <p:cNvSpPr>
            <a:spLocks noChangeShapeType="1"/>
          </p:cNvSpPr>
          <p:nvPr/>
        </p:nvSpPr>
        <p:spPr bwMode="auto">
          <a:xfrm flipH="1" flipV="1">
            <a:off x="3851275" y="4508500"/>
            <a:ext cx="360363" cy="129698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1" name="Line 23"/>
          <p:cNvSpPr>
            <a:spLocks noChangeShapeType="1"/>
          </p:cNvSpPr>
          <p:nvPr/>
        </p:nvSpPr>
        <p:spPr bwMode="auto">
          <a:xfrm flipH="1" flipV="1">
            <a:off x="4787900" y="3429000"/>
            <a:ext cx="2016125" cy="14446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2" name="Line 24"/>
          <p:cNvSpPr>
            <a:spLocks noChangeShapeType="1"/>
          </p:cNvSpPr>
          <p:nvPr/>
        </p:nvSpPr>
        <p:spPr bwMode="auto">
          <a:xfrm flipH="1">
            <a:off x="4067175" y="2924175"/>
            <a:ext cx="2736850" cy="36036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3" name="Line 25"/>
          <p:cNvSpPr>
            <a:spLocks noChangeShapeType="1"/>
          </p:cNvSpPr>
          <p:nvPr/>
        </p:nvSpPr>
        <p:spPr bwMode="auto">
          <a:xfrm flipH="1" flipV="1">
            <a:off x="4500563" y="3789363"/>
            <a:ext cx="2447925" cy="287337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 flipH="1">
            <a:off x="4283075" y="2349500"/>
            <a:ext cx="2449513" cy="50323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 flipH="1">
            <a:off x="5292725" y="1341438"/>
            <a:ext cx="215900" cy="57467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 flipH="1">
            <a:off x="4572000" y="908050"/>
            <a:ext cx="215900" cy="115252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7" name="Line 29"/>
          <p:cNvSpPr>
            <a:spLocks noChangeShapeType="1"/>
          </p:cNvSpPr>
          <p:nvPr/>
        </p:nvSpPr>
        <p:spPr bwMode="auto">
          <a:xfrm>
            <a:off x="2484438" y="2420938"/>
            <a:ext cx="647700" cy="57626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 flipH="1" flipV="1">
            <a:off x="3851275" y="3429000"/>
            <a:ext cx="1873250" cy="27368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59" name="Line 31"/>
          <p:cNvSpPr>
            <a:spLocks noChangeShapeType="1"/>
          </p:cNvSpPr>
          <p:nvPr/>
        </p:nvSpPr>
        <p:spPr bwMode="auto">
          <a:xfrm>
            <a:off x="2771775" y="1557338"/>
            <a:ext cx="360363" cy="503237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60" name="Line 32"/>
          <p:cNvSpPr>
            <a:spLocks noChangeShapeType="1"/>
          </p:cNvSpPr>
          <p:nvPr/>
        </p:nvSpPr>
        <p:spPr bwMode="auto">
          <a:xfrm>
            <a:off x="2916238" y="908050"/>
            <a:ext cx="647700" cy="108108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/>
          <a:lstStyle/>
          <a:p>
            <a:r>
              <a:rPr lang="nl-NL" dirty="0" err="1" smtClean="0"/>
              <a:t>Interruptability</a:t>
            </a:r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46038"/>
            <a:ext cx="8893175" cy="681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1187450" y="2060575"/>
            <a:ext cx="4751388" cy="14398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Interruptability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Guitar Hero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3348038" y="242093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Interruptability?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Sim City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/>
          <a:lstStyle/>
          <a:p>
            <a:r>
              <a:rPr lang="nl-NL" dirty="0" err="1" smtClean="0"/>
              <a:t>Difficulty</a:t>
            </a:r>
            <a:r>
              <a:rPr lang="nl-NL" dirty="0" smtClean="0"/>
              <a:t> and </a:t>
            </a:r>
            <a:r>
              <a:rPr lang="nl-NL" dirty="0" err="1" smtClean="0"/>
              <a:t>punishment</a:t>
            </a:r>
            <a:endParaRPr lang="nl-NL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lum bright="18000" contrast="-5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827088" y="2565400"/>
            <a:ext cx="4751387" cy="14398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“No casual game has </a:t>
            </a:r>
            <a:r>
              <a:rPr lang="en-US" sz="2800" i="1">
                <a:solidFill>
                  <a:schemeClr val="bg1"/>
                </a:solidFill>
              </a:rPr>
              <a:t>ever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failed for being too easy”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827088" y="1628775"/>
            <a:ext cx="4751387" cy="7921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Difficulty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bg1"/>
                </a:solidFill>
              </a:rPr>
              <a:t>punishment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lum bright="18000" contrast="-5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827088" y="1052513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Shopmania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Catherine Herdlick and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Eric Zimmerman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1692275" y="3141663"/>
            <a:ext cx="6840538" cy="3168650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“the problem with going too far in this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direction is that the game ends up feeling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like interactive muzak: you can play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forever and not really lose, and the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essential tension and challenge of a good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game are lost”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1196975"/>
            <a:ext cx="8229600" cy="2519363"/>
          </a:xfrm>
        </p:spPr>
        <p:txBody>
          <a:bodyPr/>
          <a:lstStyle/>
          <a:p>
            <a:r>
              <a:rPr lang="nl-NL" sz="8000" b="1" dirty="0" err="1" smtClean="0"/>
              <a:t>Casual</a:t>
            </a:r>
            <a:r>
              <a:rPr lang="nl-NL" sz="8000" b="1" dirty="0" smtClean="0"/>
              <a:t> Games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>
            <a:lum bright="12000" contrast="-3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55650" y="3141663"/>
            <a:ext cx="5257800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Manic Miner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What happens when you fail?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-3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55650" y="3141663"/>
            <a:ext cx="5257800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start over from beginning</a:t>
            </a:r>
          </a:p>
          <a:p>
            <a:pPr algn="ctr"/>
            <a:r>
              <a:rPr lang="en-US" sz="2800" b="1">
                <a:solidFill>
                  <a:schemeClr val="bg1"/>
                </a:solidFill>
              </a:rPr>
              <a:t>every level exactly the same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413" y="0"/>
            <a:ext cx="10369551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827088" y="836613"/>
            <a:ext cx="576103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Failure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How much time do you loose?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900113" y="220503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Bejeweled: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a new random puzzle 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every time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755650" y="3141663"/>
            <a:ext cx="5257800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Spelunky: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Generative content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/>
          <a:lstStyle/>
          <a:p>
            <a:r>
              <a:rPr lang="nl-NL" dirty="0" err="1" smtClean="0"/>
              <a:t>Juiciness</a:t>
            </a:r>
            <a:endParaRPr lang="nl-N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7188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2916238" y="1916113"/>
            <a:ext cx="5257800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Peggle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Juiciness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0"/>
            <a:ext cx="882015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611188" y="4076700"/>
            <a:ext cx="5257800" cy="14398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Juul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“Positive feedback”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0"/>
            <a:ext cx="8027988" cy="685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2051050" y="3861048"/>
            <a:ext cx="5257800" cy="2016224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Myself: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“Amplification of user input</a:t>
            </a:r>
            <a:r>
              <a:rPr lang="en-US" sz="2800" dirty="0" smtClean="0">
                <a:solidFill>
                  <a:schemeClr val="bg1"/>
                </a:solidFill>
              </a:rPr>
              <a:t>”: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do something small and simple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get something big and awesome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83568" y="4149080"/>
            <a:ext cx="5257800" cy="1512168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Certain games make you feel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powerful and super-human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908720"/>
            <a:ext cx="9159490" cy="515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51520" y="4005064"/>
            <a:ext cx="4751388" cy="1512887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Pre-casual games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>
            <a:lum bright="18000" contrast="2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83568" y="4149080"/>
            <a:ext cx="5257800" cy="1512168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Prince of Persia makes me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feel awesome!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44000" cy="581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2987675" y="3644900"/>
            <a:ext cx="5257800" cy="1439863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‘Splosion Man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Juiciness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Juiciness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http://grapefrukt.com/f/games/juicy-breakout/</a:t>
            </a:r>
            <a:endParaRPr lang="nl-NL" dirty="0" smtClean="0"/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Casual Preferences</a:t>
            </a: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140200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62481" name="Rectangle 17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82" name="Rectangle 18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4140200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85" name="Rectangle 21"/>
          <p:cNvSpPr>
            <a:spLocks noChangeArrowheads="1"/>
          </p:cNvSpPr>
          <p:nvPr/>
        </p:nvSpPr>
        <p:spPr bwMode="auto">
          <a:xfrm>
            <a:off x="4140200" y="3789363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86" name="Rectangle 22"/>
          <p:cNvSpPr>
            <a:spLocks noChangeArrowheads="1"/>
          </p:cNvSpPr>
          <p:nvPr/>
        </p:nvSpPr>
        <p:spPr bwMode="auto">
          <a:xfrm>
            <a:off x="6588125" y="458152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Casual Preferences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140200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63505" name="Rectangle 17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508" name="Rectangle 20"/>
          <p:cNvSpPr>
            <a:spLocks noChangeArrowheads="1"/>
          </p:cNvSpPr>
          <p:nvPr/>
        </p:nvSpPr>
        <p:spPr bwMode="auto">
          <a:xfrm>
            <a:off x="4140200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509" name="Rectangle 21"/>
          <p:cNvSpPr>
            <a:spLocks noChangeArrowheads="1"/>
          </p:cNvSpPr>
          <p:nvPr/>
        </p:nvSpPr>
        <p:spPr bwMode="auto">
          <a:xfrm>
            <a:off x="6948488" y="3789363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510" name="Rectangle 22"/>
          <p:cNvSpPr>
            <a:spLocks noChangeArrowheads="1"/>
          </p:cNvSpPr>
          <p:nvPr/>
        </p:nvSpPr>
        <p:spPr bwMode="auto">
          <a:xfrm>
            <a:off x="6588125" y="458152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Casual Preferences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140200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64529" name="Rectangle 17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0" name="Rectangle 18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1" name="Rectangle 19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6588125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3" name="Rectangle 21"/>
          <p:cNvSpPr>
            <a:spLocks noChangeArrowheads="1"/>
          </p:cNvSpPr>
          <p:nvPr/>
        </p:nvSpPr>
        <p:spPr bwMode="auto">
          <a:xfrm>
            <a:off x="6948488" y="3789363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6588125" y="458152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>
            <a:off x="6227763" y="3284538"/>
            <a:ext cx="936625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Ex-hardcore players</a:t>
            </a: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24300" y="2420938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7019925" y="2276475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79388" y="227647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Fiction preference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79388" y="3068638"/>
            <a:ext cx="196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Game knowledge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179388" y="3789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investment</a:t>
            </a:r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179388" y="4581525"/>
            <a:ext cx="259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Attitude toward difficulty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940050" y="2276475"/>
            <a:ext cx="98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3321050" y="3068638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0667" name="Text Box 11"/>
          <p:cNvSpPr txBox="1">
            <a:spLocks noChangeArrowheads="1"/>
          </p:cNvSpPr>
          <p:nvPr/>
        </p:nvSpPr>
        <p:spPr bwMode="auto">
          <a:xfrm>
            <a:off x="3321050" y="37893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2916238" y="4581525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Dislikes</a:t>
            </a:r>
          </a:p>
        </p:txBody>
      </p:sp>
      <p:sp>
        <p:nvSpPr>
          <p:cNvPr id="70669" name="Text Box 13"/>
          <p:cNvSpPr txBox="1">
            <a:spLocks noChangeArrowheads="1"/>
          </p:cNvSpPr>
          <p:nvPr/>
        </p:nvSpPr>
        <p:spPr bwMode="auto">
          <a:xfrm>
            <a:off x="7524750" y="22764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Negative</a:t>
            </a:r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7524750" y="30686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7524750" y="37893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70672" name="Text Box 16"/>
          <p:cNvSpPr txBox="1">
            <a:spLocks noChangeArrowheads="1"/>
          </p:cNvSpPr>
          <p:nvPr/>
        </p:nvSpPr>
        <p:spPr bwMode="auto">
          <a:xfrm>
            <a:off x="7524750" y="458152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Prefers</a:t>
            </a:r>
          </a:p>
        </p:txBody>
      </p:sp>
      <p:sp>
        <p:nvSpPr>
          <p:cNvPr id="70673" name="Rectangle 17"/>
          <p:cNvSpPr>
            <a:spLocks noChangeArrowheads="1"/>
          </p:cNvSpPr>
          <p:nvPr/>
        </p:nvSpPr>
        <p:spPr bwMode="auto">
          <a:xfrm>
            <a:off x="3924300" y="32131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4" name="Rectangle 18"/>
          <p:cNvSpPr>
            <a:spLocks noChangeArrowheads="1"/>
          </p:cNvSpPr>
          <p:nvPr/>
        </p:nvSpPr>
        <p:spPr bwMode="auto">
          <a:xfrm>
            <a:off x="3924300" y="3933825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3924300" y="4724400"/>
            <a:ext cx="35290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6" name="Rectangle 20"/>
          <p:cNvSpPr>
            <a:spLocks noChangeArrowheads="1"/>
          </p:cNvSpPr>
          <p:nvPr/>
        </p:nvSpPr>
        <p:spPr bwMode="auto">
          <a:xfrm>
            <a:off x="6588125" y="3068638"/>
            <a:ext cx="1444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7" name="Rectangle 21"/>
          <p:cNvSpPr>
            <a:spLocks noChangeArrowheads="1"/>
          </p:cNvSpPr>
          <p:nvPr/>
        </p:nvSpPr>
        <p:spPr bwMode="auto">
          <a:xfrm>
            <a:off x="4859338" y="3789363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8" name="Rectangle 22"/>
          <p:cNvSpPr>
            <a:spLocks noChangeArrowheads="1"/>
          </p:cNvSpPr>
          <p:nvPr/>
        </p:nvSpPr>
        <p:spPr bwMode="auto">
          <a:xfrm>
            <a:off x="4859338" y="4581525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79" name="Line 23"/>
          <p:cNvSpPr>
            <a:spLocks noChangeShapeType="1"/>
          </p:cNvSpPr>
          <p:nvPr/>
        </p:nvSpPr>
        <p:spPr bwMode="auto">
          <a:xfrm flipH="1">
            <a:off x="6227763" y="3284538"/>
            <a:ext cx="719137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80" name="Line 24"/>
          <p:cNvSpPr>
            <a:spLocks noChangeShapeType="1"/>
          </p:cNvSpPr>
          <p:nvPr/>
        </p:nvSpPr>
        <p:spPr bwMode="auto">
          <a:xfrm flipH="1">
            <a:off x="4500563" y="4005263"/>
            <a:ext cx="719137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81" name="Line 25"/>
          <p:cNvSpPr>
            <a:spLocks noChangeShapeType="1"/>
          </p:cNvSpPr>
          <p:nvPr/>
        </p:nvSpPr>
        <p:spPr bwMode="auto">
          <a:xfrm flipH="1">
            <a:off x="4500563" y="4797425"/>
            <a:ext cx="719137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an-dare.org/FreeFun/SonicMarioExtra/SuperSmashBrosWallpaper2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1" y="1268760"/>
            <a:ext cx="71151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Hardcore games that allow casual play, and vice versa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/>
          <a:lstStyle/>
          <a:p>
            <a:r>
              <a:rPr lang="en-US" sz="6600" b="1" dirty="0" smtClean="0"/>
              <a:t>Less is More</a:t>
            </a:r>
            <a:endParaRPr lang="nl-NL" sz="66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Games and Simulation</a:t>
            </a: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nl-NL" sz="2400"/>
              <a:t>Chris Crawford:</a:t>
            </a:r>
          </a:p>
          <a:p>
            <a:pPr marL="0" indent="0">
              <a:lnSpc>
                <a:spcPct val="90000"/>
              </a:lnSpc>
            </a:pPr>
            <a:endParaRPr lang="nl-NL" sz="240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nl-NL" sz="2400"/>
              <a:t>“A simulation bears the same relationship to a game that a technical drawing bears to a painting. A game is not merely a small simulation lacking the degree of detail that a simulation possesses; a game deliberately suppresses detail to accentuate the broader message that the designer wishes to present. Where a simulation is detailed a game is stylised.” </a:t>
            </a:r>
          </a:p>
          <a:p>
            <a:pPr marL="0" indent="0">
              <a:lnSpc>
                <a:spcPct val="90000"/>
              </a:lnSpc>
            </a:pPr>
            <a:endParaRPr lang="nl-NL" sz="240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nl-NL" sz="2400"/>
              <a:t>(The Art of Computer Game Design, 1982, p. 9)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0"/>
            <a:ext cx="58213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28638"/>
            <a:ext cx="9144000" cy="791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2843213" y="476250"/>
            <a:ext cx="5256212" cy="2087563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Franklin Gothic Demi" pitchFamily="34" charset="0"/>
              </a:rPr>
              <a:t>Making games is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Franklin Gothic Demi" pitchFamily="34" charset="0"/>
              </a:rPr>
              <a:t>distilling a simulation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Franklin Gothic Demi" pitchFamily="34" charset="0"/>
              </a:rPr>
              <a:t>down to its essence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2124075" y="4221163"/>
            <a:ext cx="3744913" cy="935037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Franklin Gothic Demi" pitchFamily="34" charset="0"/>
              </a:rPr>
              <a:t>Daniel Cook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hJVL7JkUA9o/T_CxHQa6cUI/AAAAAAAAAyc/9M_pUCxW0Qk/s400/scr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848" y="404664"/>
            <a:ext cx="9162848" cy="6093296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131840" y="1124744"/>
            <a:ext cx="5256212" cy="2087563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Use polish to build tight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game systems of cause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and effect.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83568" y="4797152"/>
            <a:ext cx="3744913" cy="935037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Franklin Gothic Demi" pitchFamily="34" charset="0"/>
              </a:rPr>
              <a:t>Daniel Cook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hJVL7JkUA9o/T_CxHQa6cUI/AAAAAAAAAyc/9M_pUCxW0Qk/s400/scr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848" y="404664"/>
            <a:ext cx="9162848" cy="6093296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131840" y="1124744"/>
            <a:ext cx="5256212" cy="2087563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Support the player in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learning to play your game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http://3.bp.blogspot.com/-sjgc9RKJ1l8/T_C0S9qzxxI/AAAAAAAAAzE/RMeIwFPjBmY/s1600/pegg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131840" y="1124744"/>
            <a:ext cx="5256212" cy="2087563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Strong feedback makes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a game tighter.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http://3.bp.blogspot.com/-4-IEX3PJSSM/T_CzeN2-YpI/AAAAAAAAAy0/hJWxBbYKcYk/s400/pvz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0"/>
            <a:ext cx="4968552" cy="680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Gregory Trefry</a:t>
            </a:r>
          </a:p>
        </p:txBody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/>
              <a:t>Matching (</a:t>
            </a:r>
            <a:r>
              <a:rPr lang="en-US" sz="2800" i="1" smtClean="0"/>
              <a:t>Bejeweled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Sorting (</a:t>
            </a:r>
            <a:r>
              <a:rPr lang="en-US" sz="2800" i="1" smtClean="0"/>
              <a:t>Solitaire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Seeking (</a:t>
            </a:r>
            <a:r>
              <a:rPr lang="en-US" sz="2800" i="1" smtClean="0"/>
              <a:t>Azada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Managing (</a:t>
            </a:r>
            <a:r>
              <a:rPr lang="en-US" sz="2800" i="1" smtClean="0"/>
              <a:t>Diner Dash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Hitting (</a:t>
            </a:r>
            <a:r>
              <a:rPr lang="en-US" sz="2800" i="1" smtClean="0"/>
              <a:t>Wii Tennis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Chaining (</a:t>
            </a:r>
            <a:r>
              <a:rPr lang="en-US" sz="2800" i="1" smtClean="0"/>
              <a:t>Diner Dash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Constructing (</a:t>
            </a:r>
            <a:r>
              <a:rPr lang="en-US" sz="2800" i="1" smtClean="0"/>
              <a:t>Crayon Physics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Bouncing, Tossing , Rolling and Stacking (</a:t>
            </a:r>
            <a:r>
              <a:rPr lang="en-US" sz="2800" i="1" smtClean="0"/>
              <a:t>Bow Man 2</a:t>
            </a:r>
            <a:r>
              <a:rPr lang="en-US" sz="280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Socializing (</a:t>
            </a:r>
            <a:r>
              <a:rPr lang="en-US" sz="2800" i="1" smtClean="0"/>
              <a:t>Rock Band</a:t>
            </a:r>
            <a:r>
              <a:rPr lang="en-US" sz="2800" smtClean="0"/>
              <a:t>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5536" y="692696"/>
            <a:ext cx="7920880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5536" y="692696"/>
            <a:ext cx="7920880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2276872"/>
            <a:ext cx="7920880" cy="2736304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Swap adjacent gems to align sets of three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Only swap to make a combo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Combo and large sets score extra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Fill meter for a bonus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5536" y="692696"/>
            <a:ext cx="7920880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2276872"/>
            <a:ext cx="792088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Normal mode versus timed mode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04775"/>
            <a:ext cx="9144000" cy="675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755650" y="4581525"/>
            <a:ext cx="4751388" cy="1512888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Solitaire: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Most played game ever?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5536" y="692696"/>
            <a:ext cx="7920880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2276872"/>
            <a:ext cx="7920880" cy="2736304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You cannot make a wrong move</a:t>
            </a:r>
            <a:b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All moves score points </a:t>
            </a:r>
            <a:b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   (continuous positive feedback)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Quick to master</a:t>
            </a:r>
            <a:b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* Endless random puzzle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5536" y="692696"/>
            <a:ext cx="7920880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2276872"/>
            <a:ext cx="7920880" cy="1944216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Gregory </a:t>
            </a:r>
            <a:r>
              <a:rPr lang="en-US" sz="2800" dirty="0" err="1" smtClean="0">
                <a:solidFill>
                  <a:schemeClr val="bg1"/>
                </a:solidFill>
                <a:latin typeface="Franklin Gothic Demi" pitchFamily="34" charset="0"/>
              </a:rPr>
              <a:t>Trefry</a:t>
            </a:r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“Remove one element of Bejeweled and it would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simply collapse and no longer be a game”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2" y="0"/>
            <a:ext cx="9144001" cy="6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95536" y="692696"/>
            <a:ext cx="4896544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Matching: Bejeweled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536" y="2276872"/>
            <a:ext cx="4896544" cy="1944216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Matching taps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into a human instinct?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2" y="0"/>
            <a:ext cx="91789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563888" y="4077072"/>
            <a:ext cx="4896544" cy="144016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" pitchFamily="34" charset="0"/>
              </a:rPr>
              <a:t>Sorting, too?</a:t>
            </a:r>
            <a:endParaRPr lang="en-US" sz="32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0"/>
            <a:ext cx="53382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43808" y="4293096"/>
            <a:ext cx="3960440" cy="1944216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1898: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70 versions of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332656"/>
            <a:ext cx="9144000" cy="60872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“a roundabout method of sorting cards”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332656"/>
            <a:ext cx="9144000" cy="60872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Real-life Solitaire is a slow ritual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33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Computer Solitaire is fast and focused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33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On a computer just do: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trial and error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332656"/>
            <a:ext cx="9144000" cy="60872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Without a computer people think longer...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900113" y="220503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Bejeweled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Starting point of a genre?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33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560840" cy="172819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Many different versions: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Klondike Solitaire: moves faster and faster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as you progress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lum bright="19000" contrast="-59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488832" cy="2952328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Many different versions: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Spider Solitaire: gets progressively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more difficult because the game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allows more options, and thus requires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the player to keep track of more and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more options as you go along.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lum bright="19000" contrast="-59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90872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Sorting: Solitaire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2132856"/>
            <a:ext cx="7488832" cy="3312368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Neither is necessarily better: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Klondike Solitaire is accessible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Spider Solitaire is more complex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Franklin Gothic Demi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In 2005, Microsoft reports that Spider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Solitaire finally passes Klondike as most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played game!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06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71600" y="5229200"/>
            <a:ext cx="7560840" cy="1008112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itchFamily="34" charset="0"/>
              </a:rPr>
              <a:t>Constructing: Line Rider</a:t>
            </a:r>
            <a:endParaRPr lang="en-US" sz="28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US" dirty="0" smtClean="0"/>
              <a:t>Games need a simple shape.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that shape can be a fractal!</a:t>
            </a:r>
            <a:endParaRPr lang="nl-NL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287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1560" y="692696"/>
            <a:ext cx="3240360" cy="1152128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Franklin Gothic Demi" pitchFamily="34" charset="0"/>
              </a:rPr>
              <a:t>Gestalt</a:t>
            </a:r>
            <a:endParaRPr lang="en-US" sz="40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hadow_of_the_colossus_by_fellco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6"/>
          <p:cNvGrpSpPr/>
          <p:nvPr/>
        </p:nvGrpSpPr>
        <p:grpSpPr>
          <a:xfrm>
            <a:off x="0" y="1412776"/>
            <a:ext cx="9144000" cy="4248472"/>
            <a:chOff x="0" y="1412776"/>
            <a:chExt cx="9144000" cy="4248472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3" name="Straight Connector 2"/>
            <p:cNvCxnSpPr/>
            <p:nvPr/>
          </p:nvCxnSpPr>
          <p:spPr>
            <a:xfrm flipV="1">
              <a:off x="0" y="5373216"/>
              <a:ext cx="2493422" cy="14401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 flipH="1" flipV="1">
              <a:off x="1880540" y="3393811"/>
              <a:ext cx="2592288" cy="136652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2797420" y="3843453"/>
              <a:ext cx="2808312" cy="683261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543206" y="4509120"/>
              <a:ext cx="2459741" cy="108012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 flipV="1">
              <a:off x="5933059" y="2482665"/>
              <a:ext cx="3096344" cy="95656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532440" y="5301208"/>
              <a:ext cx="611560" cy="36004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16200000" flipV="1">
              <a:off x="6108582" y="3263707"/>
              <a:ext cx="4248472" cy="546609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0" y="5157192"/>
            <a:ext cx="1391846" cy="504056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5400000" flipH="1" flipV="1">
            <a:off x="825500" y="4140201"/>
            <a:ext cx="1584325" cy="45085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V="1">
            <a:off x="1307307" y="4180681"/>
            <a:ext cx="1296988" cy="225425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68513" y="4508500"/>
            <a:ext cx="1430337" cy="433388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3265488" y="3446462"/>
            <a:ext cx="1295400" cy="828675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3615531" y="3996532"/>
            <a:ext cx="1800225" cy="376238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3521869" y="3602832"/>
            <a:ext cx="2663825" cy="300037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V="1">
            <a:off x="4322763" y="3173412"/>
            <a:ext cx="1512888" cy="150813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187156" y="2532857"/>
            <a:ext cx="1439863" cy="150495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6320632" y="1246981"/>
            <a:ext cx="1657350" cy="979487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V="1">
            <a:off x="5907087" y="2713038"/>
            <a:ext cx="4968875" cy="150495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H="1" flipV="1">
            <a:off x="-202565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 flipH="1" flipV="1">
            <a:off x="-137795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635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9271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 flipH="1" flipV="1">
            <a:off x="1719263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 flipH="1" flipV="1">
            <a:off x="3230563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4167188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Gestalt of mechanics...</a:t>
            </a:r>
            <a:endParaRPr lang="en-US" sz="4000" dirty="0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 flipH="1">
            <a:off x="1466850" y="4737100"/>
            <a:ext cx="7810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44738" y="4298950"/>
            <a:ext cx="542925" cy="776288"/>
            <a:chOff x="2426" y="2569"/>
            <a:chExt cx="792" cy="1134"/>
          </a:xfrm>
        </p:grpSpPr>
        <p:sp>
          <p:nvSpPr>
            <p:cNvPr id="25606" name="AutoShape 6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2198688" y="28352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09" name="AutoShape 9"/>
          <p:cNvSpPr>
            <a:spLocks noChangeArrowheads="1"/>
          </p:cNvSpPr>
          <p:nvPr/>
        </p:nvSpPr>
        <p:spPr bwMode="auto">
          <a:xfrm>
            <a:off x="638175" y="2882900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2589213" y="3663950"/>
            <a:ext cx="0" cy="5365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638175" y="43465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1320800" y="3225800"/>
            <a:ext cx="7794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1125538" y="3565525"/>
            <a:ext cx="341312" cy="830263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323850" y="501332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factories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1763713" y="2420938"/>
            <a:ext cx="162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production</a:t>
            </a: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2636838" y="4005263"/>
            <a:ext cx="36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5</a:t>
            </a:r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2003425" y="4786313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1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1368425" y="3225800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0</a:t>
            </a:r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417638" y="3663950"/>
            <a:ext cx="54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+1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663950" y="2835275"/>
            <a:ext cx="541338" cy="774700"/>
            <a:chOff x="2426" y="2569"/>
            <a:chExt cx="792" cy="1134"/>
          </a:xfrm>
        </p:grpSpPr>
        <p:sp>
          <p:nvSpPr>
            <p:cNvPr id="25621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3028950" y="3225800"/>
            <a:ext cx="585788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3370263" y="2882900"/>
            <a:ext cx="36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1</a:t>
            </a:r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4932363" y="28352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4297363" y="3225800"/>
            <a:ext cx="5842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4716463" y="2420938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defense</a:t>
            </a:r>
          </a:p>
        </p:txBody>
      </p:sp>
      <p:sp>
        <p:nvSpPr>
          <p:cNvPr id="25628" name="AutoShape 28"/>
          <p:cNvSpPr>
            <a:spLocks noChangeArrowheads="1"/>
          </p:cNvSpPr>
          <p:nvPr/>
        </p:nvSpPr>
        <p:spPr bwMode="auto">
          <a:xfrm rot="10800000">
            <a:off x="6321425" y="2882900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 flipV="1">
            <a:off x="5761038" y="3225800"/>
            <a:ext cx="633412" cy="0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5867400" y="2708275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ranklin Gothic Demi" pitchFamily="34" charset="0"/>
              </a:rPr>
              <a:t>*</a:t>
            </a:r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7785100" y="2786063"/>
            <a:ext cx="714375" cy="714375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 flipH="1">
            <a:off x="6954838" y="3225800"/>
            <a:ext cx="733425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33" name="Text Box 33"/>
          <p:cNvSpPr txBox="1">
            <a:spLocks noChangeArrowheads="1"/>
          </p:cNvSpPr>
          <p:nvPr/>
        </p:nvSpPr>
        <p:spPr bwMode="auto">
          <a:xfrm>
            <a:off x="7524750" y="2349500"/>
            <a:ext cx="117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offense</a:t>
            </a:r>
          </a:p>
        </p:txBody>
      </p:sp>
      <p:sp>
        <p:nvSpPr>
          <p:cNvPr id="25634" name="Text Box 34"/>
          <p:cNvSpPr txBox="1">
            <a:spLocks noChangeArrowheads="1"/>
          </p:cNvSpPr>
          <p:nvPr/>
        </p:nvSpPr>
        <p:spPr bwMode="auto">
          <a:xfrm>
            <a:off x="6858000" y="3273425"/>
            <a:ext cx="75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50%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3614738" y="4298950"/>
            <a:ext cx="541337" cy="776288"/>
            <a:chOff x="2426" y="2569"/>
            <a:chExt cx="792" cy="1134"/>
          </a:xfrm>
        </p:grpSpPr>
        <p:sp>
          <p:nvSpPr>
            <p:cNvPr id="25636" name="AutoShape 36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5637" name="Line 37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5638" name="Text Box 38"/>
          <p:cNvSpPr txBox="1">
            <a:spLocks noChangeArrowheads="1"/>
          </p:cNvSpPr>
          <p:nvPr/>
        </p:nvSpPr>
        <p:spPr bwMode="auto">
          <a:xfrm>
            <a:off x="3419475" y="3789363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2</a:t>
            </a:r>
          </a:p>
        </p:txBody>
      </p:sp>
      <p:sp>
        <p:nvSpPr>
          <p:cNvPr id="25639" name="Oval 39"/>
          <p:cNvSpPr>
            <a:spLocks noChangeArrowheads="1"/>
          </p:cNvSpPr>
          <p:nvPr/>
        </p:nvSpPr>
        <p:spPr bwMode="auto">
          <a:xfrm>
            <a:off x="4881563" y="4298950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>
            <a:off x="4248150" y="4689475"/>
            <a:ext cx="5842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41" name="Text Box 41"/>
          <p:cNvSpPr txBox="1">
            <a:spLocks noChangeArrowheads="1"/>
          </p:cNvSpPr>
          <p:nvPr/>
        </p:nvSpPr>
        <p:spPr bwMode="auto">
          <a:xfrm>
            <a:off x="4687888" y="4941888"/>
            <a:ext cx="1179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offense</a:t>
            </a:r>
          </a:p>
        </p:txBody>
      </p:sp>
      <p:sp>
        <p:nvSpPr>
          <p:cNvPr id="25642" name="AutoShape 42"/>
          <p:cNvSpPr>
            <a:spLocks noChangeArrowheads="1"/>
          </p:cNvSpPr>
          <p:nvPr/>
        </p:nvSpPr>
        <p:spPr bwMode="auto">
          <a:xfrm rot="10800000">
            <a:off x="6321425" y="4395788"/>
            <a:ext cx="682625" cy="635000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5711825" y="4689475"/>
            <a:ext cx="609600" cy="0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44" name="Text Box 44"/>
          <p:cNvSpPr txBox="1">
            <a:spLocks noChangeArrowheads="1"/>
          </p:cNvSpPr>
          <p:nvPr/>
        </p:nvSpPr>
        <p:spPr bwMode="auto">
          <a:xfrm>
            <a:off x="5867400" y="4076700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ranklin Gothic Demi" pitchFamily="34" charset="0"/>
              </a:rPr>
              <a:t>*</a:t>
            </a:r>
          </a:p>
        </p:txBody>
      </p:sp>
      <p:sp>
        <p:nvSpPr>
          <p:cNvPr id="25645" name="Oval 45"/>
          <p:cNvSpPr>
            <a:spLocks noChangeArrowheads="1"/>
          </p:cNvSpPr>
          <p:nvPr/>
        </p:nvSpPr>
        <p:spPr bwMode="auto">
          <a:xfrm>
            <a:off x="7785100" y="4298950"/>
            <a:ext cx="714375" cy="714375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 flipH="1">
            <a:off x="6954838" y="4737100"/>
            <a:ext cx="733425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7572375" y="4941888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defense</a:t>
            </a:r>
          </a:p>
        </p:txBody>
      </p:sp>
      <p:sp>
        <p:nvSpPr>
          <p:cNvPr id="25648" name="Text Box 48"/>
          <p:cNvSpPr txBox="1">
            <a:spLocks noChangeArrowheads="1"/>
          </p:cNvSpPr>
          <p:nvPr/>
        </p:nvSpPr>
        <p:spPr bwMode="auto">
          <a:xfrm>
            <a:off x="6856413" y="4786313"/>
            <a:ext cx="75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50%</a:t>
            </a:r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>
            <a:off x="2881313" y="3517900"/>
            <a:ext cx="635000" cy="8286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404664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51920" y="980728"/>
            <a:ext cx="4751387" cy="1439862"/>
          </a:xfrm>
          <a:prstGeom prst="rect">
            <a:avLst/>
          </a:prstGeom>
          <a:solidFill>
            <a:srgbClr val="0000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4 million downloads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over first 5 months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Feedback and patterns</a:t>
            </a:r>
            <a:endParaRPr lang="en-US" sz="4000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flipH="1">
            <a:off x="1466850" y="4737100"/>
            <a:ext cx="7810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344738" y="4298950"/>
            <a:ext cx="542925" cy="776288"/>
            <a:chOff x="2426" y="2569"/>
            <a:chExt cx="792" cy="1134"/>
          </a:xfrm>
        </p:grpSpPr>
        <p:sp>
          <p:nvSpPr>
            <p:cNvPr id="70661" name="AutoShape 5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0662" name="Line 6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2198688" y="28352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38175" y="2882900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>
            <a:off x="2589213" y="3663950"/>
            <a:ext cx="0" cy="5365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66" name="Oval 10"/>
          <p:cNvSpPr>
            <a:spLocks noChangeArrowheads="1"/>
          </p:cNvSpPr>
          <p:nvPr/>
        </p:nvSpPr>
        <p:spPr bwMode="auto">
          <a:xfrm>
            <a:off x="638175" y="43465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>
            <a:off x="1320800" y="3225800"/>
            <a:ext cx="7794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V="1">
            <a:off x="1125538" y="3565525"/>
            <a:ext cx="341312" cy="830263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69" name="Text Box 13"/>
          <p:cNvSpPr txBox="1">
            <a:spLocks noChangeArrowheads="1"/>
          </p:cNvSpPr>
          <p:nvPr/>
        </p:nvSpPr>
        <p:spPr bwMode="auto">
          <a:xfrm>
            <a:off x="323850" y="501332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factories</a:t>
            </a:r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1763713" y="2420938"/>
            <a:ext cx="162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production</a:t>
            </a:r>
          </a:p>
        </p:txBody>
      </p:sp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2636838" y="4005263"/>
            <a:ext cx="36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5</a:t>
            </a:r>
          </a:p>
        </p:txBody>
      </p:sp>
      <p:sp>
        <p:nvSpPr>
          <p:cNvPr id="70672" name="Text Box 16"/>
          <p:cNvSpPr txBox="1">
            <a:spLocks noChangeArrowheads="1"/>
          </p:cNvSpPr>
          <p:nvPr/>
        </p:nvSpPr>
        <p:spPr bwMode="auto">
          <a:xfrm>
            <a:off x="2003425" y="4786313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1</a:t>
            </a:r>
          </a:p>
        </p:txBody>
      </p:sp>
      <p:sp>
        <p:nvSpPr>
          <p:cNvPr id="70673" name="Text Box 17"/>
          <p:cNvSpPr txBox="1">
            <a:spLocks noChangeArrowheads="1"/>
          </p:cNvSpPr>
          <p:nvPr/>
        </p:nvSpPr>
        <p:spPr bwMode="auto">
          <a:xfrm>
            <a:off x="1368425" y="3225800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0</a:t>
            </a: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1417638" y="3663950"/>
            <a:ext cx="54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+1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663950" y="2835275"/>
            <a:ext cx="541338" cy="774700"/>
            <a:chOff x="2426" y="2569"/>
            <a:chExt cx="792" cy="1134"/>
          </a:xfrm>
        </p:grpSpPr>
        <p:sp>
          <p:nvSpPr>
            <p:cNvPr id="70676" name="AutoShape 20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0677" name="Line 21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70678" name="Line 22"/>
          <p:cNvSpPr>
            <a:spLocks noChangeShapeType="1"/>
          </p:cNvSpPr>
          <p:nvPr/>
        </p:nvSpPr>
        <p:spPr bwMode="auto">
          <a:xfrm>
            <a:off x="3028950" y="3225800"/>
            <a:ext cx="585788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79" name="Text Box 23"/>
          <p:cNvSpPr txBox="1">
            <a:spLocks noChangeArrowheads="1"/>
          </p:cNvSpPr>
          <p:nvPr/>
        </p:nvSpPr>
        <p:spPr bwMode="auto">
          <a:xfrm>
            <a:off x="3370263" y="2882900"/>
            <a:ext cx="36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1</a:t>
            </a: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4932363" y="2835275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81" name="Line 25"/>
          <p:cNvSpPr>
            <a:spLocks noChangeShapeType="1"/>
          </p:cNvSpPr>
          <p:nvPr/>
        </p:nvSpPr>
        <p:spPr bwMode="auto">
          <a:xfrm>
            <a:off x="4297363" y="3225800"/>
            <a:ext cx="5842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82" name="Text Box 26"/>
          <p:cNvSpPr txBox="1">
            <a:spLocks noChangeArrowheads="1"/>
          </p:cNvSpPr>
          <p:nvPr/>
        </p:nvSpPr>
        <p:spPr bwMode="auto">
          <a:xfrm>
            <a:off x="4716463" y="2420938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defense</a:t>
            </a:r>
          </a:p>
        </p:txBody>
      </p:sp>
      <p:sp>
        <p:nvSpPr>
          <p:cNvPr id="70683" name="AutoShape 27"/>
          <p:cNvSpPr>
            <a:spLocks noChangeArrowheads="1"/>
          </p:cNvSpPr>
          <p:nvPr/>
        </p:nvSpPr>
        <p:spPr bwMode="auto">
          <a:xfrm rot="10800000">
            <a:off x="6321425" y="2882900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84" name="Line 28"/>
          <p:cNvSpPr>
            <a:spLocks noChangeShapeType="1"/>
          </p:cNvSpPr>
          <p:nvPr/>
        </p:nvSpPr>
        <p:spPr bwMode="auto">
          <a:xfrm flipV="1">
            <a:off x="5761038" y="3225800"/>
            <a:ext cx="633412" cy="0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85" name="Text Box 29"/>
          <p:cNvSpPr txBox="1">
            <a:spLocks noChangeArrowheads="1"/>
          </p:cNvSpPr>
          <p:nvPr/>
        </p:nvSpPr>
        <p:spPr bwMode="auto">
          <a:xfrm>
            <a:off x="5867400" y="2708275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ranklin Gothic Demi" pitchFamily="34" charset="0"/>
              </a:rPr>
              <a:t>*</a:t>
            </a:r>
          </a:p>
        </p:txBody>
      </p:sp>
      <p:sp>
        <p:nvSpPr>
          <p:cNvPr id="70686" name="Oval 30"/>
          <p:cNvSpPr>
            <a:spLocks noChangeArrowheads="1"/>
          </p:cNvSpPr>
          <p:nvPr/>
        </p:nvSpPr>
        <p:spPr bwMode="auto">
          <a:xfrm>
            <a:off x="7785100" y="2786063"/>
            <a:ext cx="714375" cy="714375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 flipH="1">
            <a:off x="6954838" y="3225800"/>
            <a:ext cx="733425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88" name="Text Box 32"/>
          <p:cNvSpPr txBox="1">
            <a:spLocks noChangeArrowheads="1"/>
          </p:cNvSpPr>
          <p:nvPr/>
        </p:nvSpPr>
        <p:spPr bwMode="auto">
          <a:xfrm>
            <a:off x="7524750" y="2349500"/>
            <a:ext cx="117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offense</a:t>
            </a:r>
          </a:p>
        </p:txBody>
      </p:sp>
      <p:sp>
        <p:nvSpPr>
          <p:cNvPr id="70689" name="Text Box 33"/>
          <p:cNvSpPr txBox="1">
            <a:spLocks noChangeArrowheads="1"/>
          </p:cNvSpPr>
          <p:nvPr/>
        </p:nvSpPr>
        <p:spPr bwMode="auto">
          <a:xfrm>
            <a:off x="6858000" y="3273425"/>
            <a:ext cx="75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50%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614738" y="4298950"/>
            <a:ext cx="541337" cy="776288"/>
            <a:chOff x="2426" y="2569"/>
            <a:chExt cx="792" cy="1134"/>
          </a:xfrm>
        </p:grpSpPr>
        <p:sp>
          <p:nvSpPr>
            <p:cNvPr id="70691" name="AutoShape 35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0692" name="Line 36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70693" name="Text Box 37"/>
          <p:cNvSpPr txBox="1">
            <a:spLocks noChangeArrowheads="1"/>
          </p:cNvSpPr>
          <p:nvPr/>
        </p:nvSpPr>
        <p:spPr bwMode="auto">
          <a:xfrm>
            <a:off x="3419475" y="3789363"/>
            <a:ext cx="36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2</a:t>
            </a:r>
          </a:p>
        </p:txBody>
      </p:sp>
      <p:sp>
        <p:nvSpPr>
          <p:cNvPr id="70694" name="Oval 38"/>
          <p:cNvSpPr>
            <a:spLocks noChangeArrowheads="1"/>
          </p:cNvSpPr>
          <p:nvPr/>
        </p:nvSpPr>
        <p:spPr bwMode="auto">
          <a:xfrm>
            <a:off x="4881563" y="4298950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>
            <a:off x="4248150" y="4689475"/>
            <a:ext cx="5842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96" name="Text Box 40"/>
          <p:cNvSpPr txBox="1">
            <a:spLocks noChangeArrowheads="1"/>
          </p:cNvSpPr>
          <p:nvPr/>
        </p:nvSpPr>
        <p:spPr bwMode="auto">
          <a:xfrm>
            <a:off x="4687888" y="4941888"/>
            <a:ext cx="1179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 Demi" pitchFamily="34" charset="0"/>
              </a:rPr>
              <a:t>offense</a:t>
            </a:r>
          </a:p>
        </p:txBody>
      </p:sp>
      <p:sp>
        <p:nvSpPr>
          <p:cNvPr id="70697" name="AutoShape 41"/>
          <p:cNvSpPr>
            <a:spLocks noChangeArrowheads="1"/>
          </p:cNvSpPr>
          <p:nvPr/>
        </p:nvSpPr>
        <p:spPr bwMode="auto">
          <a:xfrm rot="10800000">
            <a:off x="6321425" y="4395788"/>
            <a:ext cx="682625" cy="635000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698" name="Line 42"/>
          <p:cNvSpPr>
            <a:spLocks noChangeShapeType="1"/>
          </p:cNvSpPr>
          <p:nvPr/>
        </p:nvSpPr>
        <p:spPr bwMode="auto">
          <a:xfrm>
            <a:off x="5711825" y="4689475"/>
            <a:ext cx="609600" cy="0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699" name="Text Box 43"/>
          <p:cNvSpPr txBox="1">
            <a:spLocks noChangeArrowheads="1"/>
          </p:cNvSpPr>
          <p:nvPr/>
        </p:nvSpPr>
        <p:spPr bwMode="auto">
          <a:xfrm>
            <a:off x="5867400" y="4076700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ranklin Gothic Demi" pitchFamily="34" charset="0"/>
              </a:rPr>
              <a:t>*</a:t>
            </a:r>
          </a:p>
        </p:txBody>
      </p:sp>
      <p:sp>
        <p:nvSpPr>
          <p:cNvPr id="70700" name="Oval 44"/>
          <p:cNvSpPr>
            <a:spLocks noChangeArrowheads="1"/>
          </p:cNvSpPr>
          <p:nvPr/>
        </p:nvSpPr>
        <p:spPr bwMode="auto">
          <a:xfrm>
            <a:off x="7785100" y="4298950"/>
            <a:ext cx="714375" cy="714375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701" name="Line 45"/>
          <p:cNvSpPr>
            <a:spLocks noChangeShapeType="1"/>
          </p:cNvSpPr>
          <p:nvPr/>
        </p:nvSpPr>
        <p:spPr bwMode="auto">
          <a:xfrm flipH="1">
            <a:off x="6954838" y="4737100"/>
            <a:ext cx="733425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702" name="Text Box 46"/>
          <p:cNvSpPr txBox="1">
            <a:spLocks noChangeArrowheads="1"/>
          </p:cNvSpPr>
          <p:nvPr/>
        </p:nvSpPr>
        <p:spPr bwMode="auto">
          <a:xfrm>
            <a:off x="7572375" y="4941888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defense</a:t>
            </a:r>
          </a:p>
        </p:txBody>
      </p:sp>
      <p:sp>
        <p:nvSpPr>
          <p:cNvPr id="70703" name="Text Box 47"/>
          <p:cNvSpPr txBox="1">
            <a:spLocks noChangeArrowheads="1"/>
          </p:cNvSpPr>
          <p:nvPr/>
        </p:nvSpPr>
        <p:spPr bwMode="auto">
          <a:xfrm>
            <a:off x="6856413" y="4786313"/>
            <a:ext cx="75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Franklin Gothic Demi" pitchFamily="34" charset="0"/>
              </a:rPr>
              <a:t>50%</a:t>
            </a:r>
          </a:p>
        </p:txBody>
      </p:sp>
      <p:sp>
        <p:nvSpPr>
          <p:cNvPr id="70704" name="Line 48"/>
          <p:cNvSpPr>
            <a:spLocks noChangeShapeType="1"/>
          </p:cNvSpPr>
          <p:nvPr/>
        </p:nvSpPr>
        <p:spPr bwMode="auto">
          <a:xfrm>
            <a:off x="2881313" y="3517900"/>
            <a:ext cx="635000" cy="8286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0705" name="AutoShape 49"/>
          <p:cNvSpPr>
            <a:spLocks noChangeArrowheads="1"/>
          </p:cNvSpPr>
          <p:nvPr/>
        </p:nvSpPr>
        <p:spPr bwMode="auto">
          <a:xfrm>
            <a:off x="1042988" y="3068638"/>
            <a:ext cx="1979612" cy="2159000"/>
          </a:xfrm>
          <a:custGeom>
            <a:avLst/>
            <a:gdLst>
              <a:gd name="G0" fmla="+- 8612729 0 0"/>
              <a:gd name="G1" fmla="+- -11796480 0 0"/>
              <a:gd name="G2" fmla="+- 8612729 0 -11796480"/>
              <a:gd name="G3" fmla="+- 10800 0 0"/>
              <a:gd name="G4" fmla="+- 0 0 86127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22 0 0"/>
              <a:gd name="G9" fmla="+- 0 0 -11796480"/>
              <a:gd name="G10" fmla="+- 5922 0 2700"/>
              <a:gd name="G11" fmla="cos G10 8612729"/>
              <a:gd name="G12" fmla="sin G10 8612729"/>
              <a:gd name="G13" fmla="cos 13500 8612729"/>
              <a:gd name="G14" fmla="sin 13500 8612729"/>
              <a:gd name="G15" fmla="+- G11 10800 0"/>
              <a:gd name="G16" fmla="+- G12 10800 0"/>
              <a:gd name="G17" fmla="+- G13 10800 0"/>
              <a:gd name="G18" fmla="+- G14 10800 0"/>
              <a:gd name="G19" fmla="*/ 5922 1 2"/>
              <a:gd name="G20" fmla="+- G19 5400 0"/>
              <a:gd name="G21" fmla="cos G20 8612729"/>
              <a:gd name="G22" fmla="sin G20 8612729"/>
              <a:gd name="G23" fmla="+- G21 10800 0"/>
              <a:gd name="G24" fmla="+- G12 G23 G22"/>
              <a:gd name="G25" fmla="+- G22 G23 G11"/>
              <a:gd name="G26" fmla="cos 10800 8612729"/>
              <a:gd name="G27" fmla="sin 10800 8612729"/>
              <a:gd name="G28" fmla="cos 5922 8612729"/>
              <a:gd name="G29" fmla="sin 5922 86127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86127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22 G39"/>
              <a:gd name="G43" fmla="sin 592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0643 w 21600"/>
              <a:gd name="T5" fmla="*/ 6357 h 21600"/>
              <a:gd name="T6" fmla="*/ 2439 w 21600"/>
              <a:gd name="T7" fmla="*/ 10800 h 21600"/>
              <a:gd name="T8" fmla="*/ 16197 w 21600"/>
              <a:gd name="T9" fmla="*/ 8363 h 21600"/>
              <a:gd name="T10" fmla="*/ 1868 w 21600"/>
              <a:gd name="T11" fmla="*/ 20923 h 21600"/>
              <a:gd name="T12" fmla="*/ 1415 w 21600"/>
              <a:gd name="T13" fmla="*/ 13669 h 21600"/>
              <a:gd name="T14" fmla="*/ 8668 w 21600"/>
              <a:gd name="T15" fmla="*/ 13216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882" y="15240"/>
                </a:moveTo>
                <a:cubicBezTo>
                  <a:pt x="7964" y="16195"/>
                  <a:pt x="9357" y="16722"/>
                  <a:pt x="10800" y="16722"/>
                </a:cubicBezTo>
                <a:cubicBezTo>
                  <a:pt x="14070" y="16722"/>
                  <a:pt x="16722" y="14070"/>
                  <a:pt x="16722" y="10800"/>
                </a:cubicBezTo>
                <a:cubicBezTo>
                  <a:pt x="16722" y="7529"/>
                  <a:pt x="14070" y="4878"/>
                  <a:pt x="10800" y="4878"/>
                </a:cubicBezTo>
                <a:cubicBezTo>
                  <a:pt x="7529" y="4878"/>
                  <a:pt x="4878" y="7529"/>
                  <a:pt x="4878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168" y="21600"/>
                  <a:pt x="5628" y="20639"/>
                  <a:pt x="3655" y="18898"/>
                </a:cubicBezTo>
                <a:lnTo>
                  <a:pt x="1868" y="20923"/>
                </a:lnTo>
                <a:lnTo>
                  <a:pt x="1415" y="13669"/>
                </a:lnTo>
                <a:lnTo>
                  <a:pt x="8668" y="13216"/>
                </a:lnTo>
                <a:lnTo>
                  <a:pt x="6882" y="1524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706" name="AutoShape 50"/>
          <p:cNvSpPr>
            <a:spLocks noChangeArrowheads="1"/>
          </p:cNvSpPr>
          <p:nvPr/>
        </p:nvSpPr>
        <p:spPr bwMode="auto">
          <a:xfrm flipH="1">
            <a:off x="5148263" y="2924175"/>
            <a:ext cx="2087562" cy="2159000"/>
          </a:xfrm>
          <a:custGeom>
            <a:avLst/>
            <a:gdLst>
              <a:gd name="G0" fmla="+- 8612729 0 0"/>
              <a:gd name="G1" fmla="+- -11796480 0 0"/>
              <a:gd name="G2" fmla="+- 8612729 0 -11796480"/>
              <a:gd name="G3" fmla="+- 10800 0 0"/>
              <a:gd name="G4" fmla="+- 0 0 86127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22 0 0"/>
              <a:gd name="G9" fmla="+- 0 0 -11796480"/>
              <a:gd name="G10" fmla="+- 5922 0 2700"/>
              <a:gd name="G11" fmla="cos G10 8612729"/>
              <a:gd name="G12" fmla="sin G10 8612729"/>
              <a:gd name="G13" fmla="cos 13500 8612729"/>
              <a:gd name="G14" fmla="sin 13500 8612729"/>
              <a:gd name="G15" fmla="+- G11 10800 0"/>
              <a:gd name="G16" fmla="+- G12 10800 0"/>
              <a:gd name="G17" fmla="+- G13 10800 0"/>
              <a:gd name="G18" fmla="+- G14 10800 0"/>
              <a:gd name="G19" fmla="*/ 5922 1 2"/>
              <a:gd name="G20" fmla="+- G19 5400 0"/>
              <a:gd name="G21" fmla="cos G20 8612729"/>
              <a:gd name="G22" fmla="sin G20 8612729"/>
              <a:gd name="G23" fmla="+- G21 10800 0"/>
              <a:gd name="G24" fmla="+- G12 G23 G22"/>
              <a:gd name="G25" fmla="+- G22 G23 G11"/>
              <a:gd name="G26" fmla="cos 10800 8612729"/>
              <a:gd name="G27" fmla="sin 10800 8612729"/>
              <a:gd name="G28" fmla="cos 5922 8612729"/>
              <a:gd name="G29" fmla="sin 5922 86127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86127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22 G39"/>
              <a:gd name="G43" fmla="sin 592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0643 w 21600"/>
              <a:gd name="T5" fmla="*/ 6357 h 21600"/>
              <a:gd name="T6" fmla="*/ 2439 w 21600"/>
              <a:gd name="T7" fmla="*/ 10800 h 21600"/>
              <a:gd name="T8" fmla="*/ 16197 w 21600"/>
              <a:gd name="T9" fmla="*/ 8363 h 21600"/>
              <a:gd name="T10" fmla="*/ 1868 w 21600"/>
              <a:gd name="T11" fmla="*/ 20923 h 21600"/>
              <a:gd name="T12" fmla="*/ 1415 w 21600"/>
              <a:gd name="T13" fmla="*/ 13669 h 21600"/>
              <a:gd name="T14" fmla="*/ 8668 w 21600"/>
              <a:gd name="T15" fmla="*/ 13216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882" y="15240"/>
                </a:moveTo>
                <a:cubicBezTo>
                  <a:pt x="7964" y="16195"/>
                  <a:pt x="9357" y="16722"/>
                  <a:pt x="10800" y="16722"/>
                </a:cubicBezTo>
                <a:cubicBezTo>
                  <a:pt x="14070" y="16722"/>
                  <a:pt x="16722" y="14070"/>
                  <a:pt x="16722" y="10800"/>
                </a:cubicBezTo>
                <a:cubicBezTo>
                  <a:pt x="16722" y="7529"/>
                  <a:pt x="14070" y="4878"/>
                  <a:pt x="10800" y="4878"/>
                </a:cubicBezTo>
                <a:cubicBezTo>
                  <a:pt x="7529" y="4878"/>
                  <a:pt x="4878" y="7529"/>
                  <a:pt x="4878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168" y="21600"/>
                  <a:pt x="5628" y="20639"/>
                  <a:pt x="3655" y="18898"/>
                </a:cubicBezTo>
                <a:lnTo>
                  <a:pt x="1868" y="20923"/>
                </a:lnTo>
                <a:lnTo>
                  <a:pt x="1415" y="13669"/>
                </a:lnTo>
                <a:lnTo>
                  <a:pt x="8668" y="13216"/>
                </a:lnTo>
                <a:lnTo>
                  <a:pt x="6882" y="1524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709" name="Rectangle 53"/>
          <p:cNvSpPr>
            <a:spLocks noChangeArrowheads="1"/>
          </p:cNvSpPr>
          <p:nvPr/>
        </p:nvSpPr>
        <p:spPr bwMode="auto">
          <a:xfrm>
            <a:off x="5867400" y="3860800"/>
            <a:ext cx="719138" cy="2174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710" name="Rectangle 54"/>
          <p:cNvSpPr>
            <a:spLocks noChangeArrowheads="1"/>
          </p:cNvSpPr>
          <p:nvPr/>
        </p:nvSpPr>
        <p:spPr bwMode="auto">
          <a:xfrm>
            <a:off x="1692275" y="4005263"/>
            <a:ext cx="719138" cy="21748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0711" name="Rectangle 55"/>
          <p:cNvSpPr>
            <a:spLocks noChangeArrowheads="1"/>
          </p:cNvSpPr>
          <p:nvPr/>
        </p:nvSpPr>
        <p:spPr bwMode="auto">
          <a:xfrm rot="-5400000">
            <a:off x="1692275" y="4005263"/>
            <a:ext cx="719137" cy="2174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can be used to create less:</a:t>
            </a:r>
            <a:endParaRPr lang="nl-NL" dirty="0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372200" y="3573016"/>
            <a:ext cx="541338" cy="774700"/>
            <a:chOff x="2426" y="2569"/>
            <a:chExt cx="792" cy="1134"/>
          </a:xfrm>
        </p:grpSpPr>
        <p:sp>
          <p:nvSpPr>
            <p:cNvPr id="4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716016" y="5229200"/>
            <a:ext cx="541338" cy="774700"/>
            <a:chOff x="2426" y="2569"/>
            <a:chExt cx="792" cy="1134"/>
          </a:xfrm>
        </p:grpSpPr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83768" y="5013176"/>
            <a:ext cx="541338" cy="774700"/>
            <a:chOff x="2426" y="2569"/>
            <a:chExt cx="792" cy="1134"/>
          </a:xfrm>
        </p:grpSpPr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1907704" y="2780928"/>
            <a:ext cx="541338" cy="774700"/>
            <a:chOff x="2426" y="2569"/>
            <a:chExt cx="792" cy="1134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779912" y="2204864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4499993" y="2564904"/>
            <a:ext cx="648072" cy="216024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68144" y="3212976"/>
            <a:ext cx="360040" cy="43204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5220072" y="2492896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5940152" y="4941168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3347864" y="5733256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691680" y="4149080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2" name="Oval 8"/>
          <p:cNvSpPr>
            <a:spLocks noChangeArrowheads="1"/>
          </p:cNvSpPr>
          <p:nvPr/>
        </p:nvSpPr>
        <p:spPr bwMode="auto">
          <a:xfrm>
            <a:off x="2339752" y="1700808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H="1">
            <a:off x="6372200" y="4365104"/>
            <a:ext cx="72008" cy="504056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H="1">
            <a:off x="5220072" y="5373216"/>
            <a:ext cx="648072" cy="7200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H="1">
            <a:off x="4139952" y="5661248"/>
            <a:ext cx="504056" cy="216024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H="1" flipV="1">
            <a:off x="2843808" y="5589240"/>
            <a:ext cx="432048" cy="288032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 flipH="1" flipV="1">
            <a:off x="2123728" y="4941168"/>
            <a:ext cx="216024" cy="43204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8" name="Line 12"/>
          <p:cNvSpPr>
            <a:spLocks noChangeShapeType="1"/>
          </p:cNvSpPr>
          <p:nvPr/>
        </p:nvSpPr>
        <p:spPr bwMode="auto">
          <a:xfrm flipH="1" flipV="1">
            <a:off x="2051720" y="3573016"/>
            <a:ext cx="72008" cy="504056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 flipV="1">
            <a:off x="2123728" y="2348880"/>
            <a:ext cx="216024" cy="36004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3131840" y="2276871"/>
            <a:ext cx="792088" cy="216025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3635896" y="1844824"/>
            <a:ext cx="4555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Demi" pitchFamily="34" charset="0"/>
              </a:rPr>
              <a:t>+</a:t>
            </a:r>
            <a:endParaRPr lang="en-US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can be used to create less:</a:t>
            </a:r>
            <a:endParaRPr lang="nl-NL" dirty="0"/>
          </a:p>
        </p:txBody>
      </p: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483768" y="5013176"/>
            <a:ext cx="541338" cy="774700"/>
            <a:chOff x="2426" y="2569"/>
            <a:chExt cx="792" cy="1134"/>
          </a:xfrm>
        </p:grpSpPr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 rot="5400000">
              <a:off x="2300" y="2740"/>
              <a:ext cx="1044" cy="79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>
              <a:off x="2789" y="2569"/>
              <a:ext cx="0" cy="113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5292080" y="1916832"/>
            <a:ext cx="682625" cy="636588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5508104" y="2708920"/>
            <a:ext cx="504056" cy="223224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5940152" y="4941168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2" name="Oval 8"/>
          <p:cNvSpPr>
            <a:spLocks noChangeArrowheads="1"/>
          </p:cNvSpPr>
          <p:nvPr/>
        </p:nvSpPr>
        <p:spPr bwMode="auto">
          <a:xfrm>
            <a:off x="2339752" y="1700808"/>
            <a:ext cx="714375" cy="714375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H="1">
            <a:off x="3131840" y="5301208"/>
            <a:ext cx="2664296" cy="144016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 flipH="1" flipV="1">
            <a:off x="2627784" y="2564904"/>
            <a:ext cx="0" cy="2376264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3203848" y="2060849"/>
            <a:ext cx="2088232" cy="288032"/>
          </a:xfrm>
          <a:prstGeom prst="line">
            <a:avLst/>
          </a:prstGeom>
          <a:noFill/>
          <a:ln w="762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5004048" y="1772816"/>
            <a:ext cx="4555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Demi" pitchFamily="34" charset="0"/>
              </a:rPr>
              <a:t>+</a:t>
            </a:r>
            <a:endParaRPr lang="en-US" sz="36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2345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0"/>
            <a:ext cx="6515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6443663" y="5661025"/>
            <a:ext cx="2495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nl-NL" sz="1800">
                <a:latin typeface="Verdana" pitchFamily="34" charset="0"/>
              </a:rPr>
              <a:t>The writer’s journey</a:t>
            </a:r>
          </a:p>
          <a:p>
            <a:pPr algn="ctr" eaLnBrk="0" hangingPunct="0"/>
            <a:r>
              <a:rPr lang="nl-NL" sz="1800">
                <a:latin typeface="Verdana" pitchFamily="34" charset="0"/>
              </a:rPr>
              <a:t>Christopher Vogler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D:\Academics\PhD\Generative Game Design\LegendOfZelda-TwilightPrincess-ForestTe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0"/>
            <a:ext cx="512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42"/>
          <p:cNvSpPr/>
          <p:nvPr/>
        </p:nvSpPr>
        <p:spPr>
          <a:xfrm>
            <a:off x="1071563" y="0"/>
            <a:ext cx="6643687" cy="6858000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Rectangle 2"/>
          <p:cNvSpPr/>
          <p:nvPr/>
        </p:nvSpPr>
        <p:spPr>
          <a:xfrm>
            <a:off x="4071938" y="4429125"/>
            <a:ext cx="1071562" cy="500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hub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2928938" y="2000250"/>
            <a:ext cx="1071562" cy="500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hub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5572125" y="4357688"/>
            <a:ext cx="1071563" cy="5000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5072063" y="5429250"/>
            <a:ext cx="1071562" cy="500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4357688" y="2714625"/>
            <a:ext cx="1071562" cy="500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2071688" y="4214813"/>
            <a:ext cx="1071562" cy="5000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1357313" y="2071688"/>
            <a:ext cx="1071562" cy="5000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4286250" y="1357313"/>
            <a:ext cx="1071563" cy="5000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sp>
        <p:nvSpPr>
          <p:cNvPr id="11" name="Rectangle 10"/>
          <p:cNvSpPr/>
          <p:nvPr/>
        </p:nvSpPr>
        <p:spPr>
          <a:xfrm>
            <a:off x="2643188" y="857250"/>
            <a:ext cx="1071562" cy="500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spoke</a:t>
            </a:r>
            <a:endParaRPr lang="nl-NL" dirty="0"/>
          </a:p>
        </p:txBody>
      </p:sp>
      <p:cxnSp>
        <p:nvCxnSpPr>
          <p:cNvPr id="12" name="Straight Arrow Connector 11"/>
          <p:cNvCxnSpPr>
            <a:stCxn id="3" idx="3"/>
            <a:endCxn id="6" idx="0"/>
          </p:cNvCxnSpPr>
          <p:nvPr/>
        </p:nvCxnSpPr>
        <p:spPr>
          <a:xfrm>
            <a:off x="5143500" y="4679950"/>
            <a:ext cx="465138" cy="7493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 flipV="1">
            <a:off x="5143500" y="4608513"/>
            <a:ext cx="428625" cy="7143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0"/>
            <a:endCxn id="7" idx="2"/>
          </p:cNvCxnSpPr>
          <p:nvPr/>
        </p:nvCxnSpPr>
        <p:spPr>
          <a:xfrm rot="5400000" flipH="1" flipV="1">
            <a:off x="4144169" y="3679032"/>
            <a:ext cx="1214437" cy="2857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1"/>
            <a:endCxn id="8" idx="3"/>
          </p:cNvCxnSpPr>
          <p:nvPr/>
        </p:nvCxnSpPr>
        <p:spPr>
          <a:xfrm rot="10800000">
            <a:off x="3143250" y="4465638"/>
            <a:ext cx="928688" cy="214312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1"/>
            <a:endCxn id="4" idx="2"/>
          </p:cNvCxnSpPr>
          <p:nvPr/>
        </p:nvCxnSpPr>
        <p:spPr>
          <a:xfrm rot="10800000">
            <a:off x="3463925" y="2500313"/>
            <a:ext cx="608013" cy="217963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1"/>
            <a:endCxn id="9" idx="3"/>
          </p:cNvCxnSpPr>
          <p:nvPr/>
        </p:nvCxnSpPr>
        <p:spPr>
          <a:xfrm rot="10800000" flipV="1">
            <a:off x="2428875" y="2249488"/>
            <a:ext cx="500063" cy="7143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0"/>
            <a:endCxn id="11" idx="2"/>
          </p:cNvCxnSpPr>
          <p:nvPr/>
        </p:nvCxnSpPr>
        <p:spPr>
          <a:xfrm rot="16200000" flipV="1">
            <a:off x="2999581" y="1535907"/>
            <a:ext cx="642937" cy="2857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3"/>
            <a:endCxn id="10" idx="2"/>
          </p:cNvCxnSpPr>
          <p:nvPr/>
        </p:nvCxnSpPr>
        <p:spPr>
          <a:xfrm flipV="1">
            <a:off x="4000500" y="1857375"/>
            <a:ext cx="822325" cy="392113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" idx="2"/>
          </p:cNvCxnSpPr>
          <p:nvPr/>
        </p:nvCxnSpPr>
        <p:spPr>
          <a:xfrm rot="5400000" flipH="1" flipV="1">
            <a:off x="3732213" y="5768975"/>
            <a:ext cx="1714500" cy="349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:\Academics\PhD\Generative Game Design\misison and space structure zeld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322263"/>
            <a:ext cx="9088438" cy="653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28688" y="5715000"/>
            <a:ext cx="1500187" cy="50006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kihon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2857500" y="4071938"/>
            <a:ext cx="1500188" cy="50006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kihon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2857500" y="3429000"/>
            <a:ext cx="1500188" cy="50006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kihon-kata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1428750" y="2071688"/>
            <a:ext cx="1500188" cy="71437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kata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571500" y="642938"/>
            <a:ext cx="1500188" cy="50006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kumite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928688" y="5143500"/>
            <a:ext cx="1500187" cy="50006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kihon-kata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892969" y="3964782"/>
            <a:ext cx="1857375" cy="35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428625" y="3714750"/>
            <a:ext cx="2500313" cy="50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535781" y="3821907"/>
            <a:ext cx="2357437" cy="285750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2464594" y="2893219"/>
            <a:ext cx="642937" cy="428625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1107281" y="1464469"/>
            <a:ext cx="928688" cy="285750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692696"/>
            <a:ext cx="7200800" cy="180020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Franklin Gothic Demi" pitchFamily="34" charset="0"/>
              </a:rPr>
              <a:t>Consistence over realism</a:t>
            </a:r>
            <a:endParaRPr lang="en-US" sz="40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pac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pizza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2060575"/>
            <a:ext cx="6959600" cy="42799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55776" y="2420888"/>
            <a:ext cx="4896544" cy="1296144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Franklin Gothic Demi" pitchFamily="34" charset="0"/>
              </a:rPr>
              <a:t>To eat</a:t>
            </a:r>
            <a:endParaRPr lang="en-US" sz="40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0"/>
            <a:ext cx="4578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0"/>
            <a:ext cx="9144000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0"/>
            <a:ext cx="9144000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19872" y="4509120"/>
            <a:ext cx="4896544" cy="1296144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Franklin Gothic Demi" pitchFamily="34" charset="0"/>
              </a:rPr>
              <a:t>To jump</a:t>
            </a:r>
            <a:endParaRPr lang="en-US" sz="40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576" y="4509120"/>
            <a:ext cx="4896544" cy="1296144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Franklin Gothic Demi" pitchFamily="34" charset="0"/>
              </a:rPr>
              <a:t>To explore</a:t>
            </a:r>
            <a:endParaRPr lang="en-US" sz="40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412776"/>
            <a:ext cx="8064896" cy="4680520"/>
          </a:xfrm>
          <a:prstGeom prst="rect">
            <a:avLst/>
          </a:prstGeom>
          <a:solidFill>
            <a:srgbClr val="0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700" dirty="0" smtClean="0">
                <a:solidFill>
                  <a:schemeClr val="bg1"/>
                </a:solidFill>
                <a:latin typeface="Franklin Gothic Demi" pitchFamily="34" charset="0"/>
              </a:rPr>
              <a:t>etc...</a:t>
            </a:r>
            <a:endParaRPr lang="en-US" sz="28700" dirty="0">
              <a:solidFill>
                <a:schemeClr val="bg1"/>
              </a:solidFill>
              <a:latin typeface="Franklin Gothic Demi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Polish a game into perfection!</a:t>
            </a:r>
            <a:endParaRPr lang="nl-NL" sz="48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Reading </a:t>
            </a:r>
            <a:r>
              <a:rPr lang="nl-NL" dirty="0" err="1" smtClean="0"/>
              <a:t>assignment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Daniel Cook “Building </a:t>
            </a:r>
            <a:r>
              <a:rPr lang="nl-NL" dirty="0" err="1" smtClean="0"/>
              <a:t>Tight</a:t>
            </a:r>
            <a:r>
              <a:rPr lang="nl-NL" dirty="0" smtClean="0"/>
              <a:t> Game Systems </a:t>
            </a:r>
            <a:r>
              <a:rPr lang="nl-NL" dirty="0" smtClean="0"/>
              <a:t>of </a:t>
            </a:r>
            <a:r>
              <a:rPr lang="nl-NL" dirty="0" err="1" smtClean="0"/>
              <a:t>Cause</a:t>
            </a:r>
            <a:r>
              <a:rPr lang="nl-NL" dirty="0" smtClean="0"/>
              <a:t> and Effect” </a:t>
            </a:r>
            <a:r>
              <a:rPr lang="nl-NL" dirty="0" smtClean="0">
                <a:hlinkClick r:id="rId2"/>
              </a:rPr>
              <a:t>http://www.lostgarden.com/2012/07/building-tight-game-systems-of-cause.html</a:t>
            </a:r>
            <a:endParaRPr lang="nl-NL" dirty="0" smtClean="0"/>
          </a:p>
          <a:p>
            <a:r>
              <a:rPr lang="nl-NL" dirty="0" smtClean="0"/>
              <a:t>Jesper Juul “In search of lost time” </a:t>
            </a:r>
            <a:r>
              <a:rPr lang="nl-NL" dirty="0" smtClean="0">
                <a:hlinkClick r:id="rId3"/>
              </a:rPr>
              <a:t>http://www.jesperjuul.net/text/losttime/</a:t>
            </a:r>
            <a:endParaRPr lang="nl-NL" dirty="0" smtClean="0"/>
          </a:p>
          <a:p>
            <a:r>
              <a:rPr lang="nl-NL" dirty="0" err="1" smtClean="0"/>
              <a:t>Jonasson</a:t>
            </a:r>
            <a:r>
              <a:rPr lang="nl-NL" dirty="0" smtClean="0"/>
              <a:t> &amp; </a:t>
            </a:r>
            <a:r>
              <a:rPr lang="nl-NL" dirty="0" err="1" smtClean="0"/>
              <a:t>Purho</a:t>
            </a:r>
            <a:r>
              <a:rPr lang="nl-NL" dirty="0" smtClean="0"/>
              <a:t> “</a:t>
            </a:r>
            <a:r>
              <a:rPr lang="nl-NL" dirty="0" err="1" smtClean="0"/>
              <a:t>Juice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or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” </a:t>
            </a:r>
            <a:r>
              <a:rPr lang="nl-NL" dirty="0" smtClean="0">
                <a:hlinkClick r:id="rId4"/>
              </a:rPr>
              <a:t>http://www.youtube.com/watch?v=Fy0aCDmgnxg</a:t>
            </a:r>
            <a:endParaRPr lang="nl-N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992</Words>
  <Application>Microsoft Office PowerPoint</Application>
  <PresentationFormat>Diavoorstelling (4:3)</PresentationFormat>
  <Paragraphs>322</Paragraphs>
  <Slides>96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96</vt:i4>
      </vt:variant>
    </vt:vector>
  </HeadingPairs>
  <TitlesOfParts>
    <vt:vector size="97" baseType="lpstr">
      <vt:lpstr>Office-thema</vt:lpstr>
      <vt:lpstr>Casual Games: Less is More</vt:lpstr>
      <vt:lpstr>PowerPoint-presentatie</vt:lpstr>
      <vt:lpstr>Casual Games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Stereotypical Hardcore Preferences</vt:lpstr>
      <vt:lpstr>Stereotypical Casual Preferences</vt:lpstr>
      <vt:lpstr>Elements of Casual Game Design</vt:lpstr>
      <vt:lpstr>Fiction</vt:lpstr>
      <vt:lpstr>PowerPoint-presentatie</vt:lpstr>
      <vt:lpstr>PowerPoint-presentatie</vt:lpstr>
      <vt:lpstr>PowerPoint-presentatie</vt:lpstr>
      <vt:lpstr>Usability</vt:lpstr>
      <vt:lpstr>PowerPoint-presentatie</vt:lpstr>
      <vt:lpstr>PowerPoint-presentatie</vt:lpstr>
      <vt:lpstr>PowerPoint-presentatie</vt:lpstr>
      <vt:lpstr>PowerPoint-presentatie</vt:lpstr>
      <vt:lpstr>Interruptability</vt:lpstr>
      <vt:lpstr>PowerPoint-presentatie</vt:lpstr>
      <vt:lpstr>PowerPoint-presentatie</vt:lpstr>
      <vt:lpstr>PowerPoint-presentatie</vt:lpstr>
      <vt:lpstr>Difficulty and punishment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Juiciness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Juiciness example</vt:lpstr>
      <vt:lpstr>Casual Preferences</vt:lpstr>
      <vt:lpstr>Casual Preferences</vt:lpstr>
      <vt:lpstr>Casual Preferences</vt:lpstr>
      <vt:lpstr>Ex-hardcore players</vt:lpstr>
      <vt:lpstr>Hardcore games that allow casual play, and vice versa</vt:lpstr>
      <vt:lpstr>Less is More</vt:lpstr>
      <vt:lpstr>Games and Simulation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Gregory Trefry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Games need a simple shape.  But that shape can be a fractal!</vt:lpstr>
      <vt:lpstr>PowerPoint-presentatie</vt:lpstr>
      <vt:lpstr>PowerPoint-presentatie</vt:lpstr>
      <vt:lpstr>PowerPoint-presentatie</vt:lpstr>
      <vt:lpstr>PowerPoint-presentatie</vt:lpstr>
      <vt:lpstr>Gestalt of mechanics...</vt:lpstr>
      <vt:lpstr>Feedback and patterns</vt:lpstr>
      <vt:lpstr>Machinations can be used to create less:</vt:lpstr>
      <vt:lpstr>Machinations can be used to create less: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Assignment:</vt:lpstr>
      <vt:lpstr>Reading assignment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Casual Games</dc:title>
  <dc:creator>Joris</dc:creator>
  <cp:lastModifiedBy>Joris Dormans</cp:lastModifiedBy>
  <cp:revision>36</cp:revision>
  <dcterms:created xsi:type="dcterms:W3CDTF">2010-12-05T08:20:41Z</dcterms:created>
  <dcterms:modified xsi:type="dcterms:W3CDTF">2013-12-08T10:00:42Z</dcterms:modified>
</cp:coreProperties>
</file>